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sldIdLst>
    <p:sldId id="256" r:id="rId3"/>
    <p:sldId id="282" r:id="rId4"/>
    <p:sldId id="272" r:id="rId5"/>
    <p:sldId id="265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743F"/>
    <a:srgbClr val="FFD966"/>
    <a:srgbClr val="CFD5EA"/>
    <a:srgbClr val="E9EBF5"/>
    <a:srgbClr val="C5E0B4"/>
    <a:srgbClr val="FFC000"/>
    <a:srgbClr val="BDD7EE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7" autoAdjust="0"/>
    <p:restoredTop sz="94660"/>
  </p:normalViewPr>
  <p:slideViewPr>
    <p:cSldViewPr snapToGrid="0">
      <p:cViewPr varScale="1">
        <p:scale>
          <a:sx n="99" d="100"/>
          <a:sy n="99" d="100"/>
        </p:scale>
        <p:origin x="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9A7DC-89E9-4814-AE3A-58CEE9DCFC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FAA377-9433-4F4B-B663-6DF8553792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5175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EA1430-4C8E-4EB4-ABB2-FEAA8850A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30ED3-6B18-4127-9097-3C4AD54A7D6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zh-CN" dirty="0"/>
              <a:t>Click to e</a:t>
            </a:r>
            <a:r>
              <a:rPr lang="en-US" dirty="0"/>
              <a:t>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r-FR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DEE89-C873-40B0-B3F5-2385202A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47617D6-E4C1-42C0-9A0E-0F8B6F061FE6}" type="datetimeFigureOut">
              <a:rPr lang="fr-FR" smtClean="0"/>
              <a:t>12/05/2023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FE1DC-C5F3-47EB-B71C-B9106463A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1CDD2E-583A-4929-BB54-88EA9587C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B5B7DB-29FC-4322-B8FB-374D4FCB1C7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963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53BA2B-7E4C-416A-995A-59AAD4DAD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67537-47ED-49EA-8AB0-540A52D23C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833D99-4EF1-439E-919F-1EC29C090A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47617D6-E4C1-42C0-9A0E-0F8B6F061FE6}" type="datetimeFigureOut">
              <a:rPr lang="fr-FR" smtClean="0"/>
              <a:t>12/05/2023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E786B-E4C6-4D50-BE06-545B8B485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389FB-A4B9-4442-A0F9-6EFCF285B0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B5B7DB-29FC-4322-B8FB-374D4FCB1C7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0764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AB217E5-7976-4DC7-8C58-972469B34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BE5E4-D0F1-406D-BAE8-640C690E3A3F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06EC75C-3C8F-4232-B28F-8BDB1623E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08513D5-B828-4448-B45D-3EB28403E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D224EA-B2C5-4DBB-84AE-F525FF7B992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9B2C3A9-25BD-4A66-B743-57B128060B0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S2-2304993 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850D3B51-755F-4921-85E1-8DA7490C45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9521" y="283745"/>
            <a:ext cx="984816" cy="5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4">
            <a:extLst>
              <a:ext uri="{FF2B5EF4-FFF2-40B4-BE49-F238E27FC236}">
                <a16:creationId xmlns:a16="http://schemas.microsoft.com/office/drawing/2014/main" id="{7A19FAB2-E3B5-49D9-AC6E-8F79DFC0E2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#156e EMEETING, April 17 – 21, 2023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859587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258E737B-A581-475B-BFB2-E39E1142EA19}"/>
              </a:ext>
            </a:extLst>
          </p:cNvPr>
          <p:cNvSpPr/>
          <p:nvPr userDrawn="1"/>
        </p:nvSpPr>
        <p:spPr>
          <a:xfrm>
            <a:off x="0" y="6528564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2DFEDEF-ED45-45E7-A261-EB548686AE4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0E36A1-0CBC-40C8-B004-B81B271B7CC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10" name="Snip Single Corner Rectangle 6">
            <a:extLst>
              <a:ext uri="{FF2B5EF4-FFF2-40B4-BE49-F238E27FC236}">
                <a16:creationId xmlns:a16="http://schemas.microsoft.com/office/drawing/2014/main" id="{956D6BFF-30A3-4A93-B65E-8C77FBC83E51}"/>
              </a:ext>
            </a:extLst>
          </p:cNvPr>
          <p:cNvSpPr/>
          <p:nvPr userDrawn="1"/>
        </p:nvSpPr>
        <p:spPr>
          <a:xfrm>
            <a:off x="-7938" y="1231681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1" name="TextBox 7">
            <a:extLst>
              <a:ext uri="{FF2B5EF4-FFF2-40B4-BE49-F238E27FC236}">
                <a16:creationId xmlns:a16="http://schemas.microsoft.com/office/drawing/2014/main" id="{DDDA24B9-055B-4E2D-B17F-505D3D2DCB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id="{54C3947F-F36F-4DFB-96B4-B4E6EB787BD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61186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2">
            <a:extLst>
              <a:ext uri="{FF2B5EF4-FFF2-40B4-BE49-F238E27FC236}">
                <a16:creationId xmlns:a16="http://schemas.microsoft.com/office/drawing/2014/main" id="{2A2C579E-0708-4916-A9EC-A08615FFBBE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37FBFEA5-35D5-45D0-BC8D-9EA343ED5E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#157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8E6D6764-C2E9-4B31-96B8-6B69971D76A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S2-2306711 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89419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A4386D4-7C1D-4573-BD6E-EBFEC9E5A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E8D6C3-8392-4C62-BB3B-4B4061BE95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C10935-6175-4382-8686-09F57568D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BE5E4-D0F1-406D-BAE8-640C690E3A3F}" type="datetimeFigureOut">
              <a:rPr lang="zh-CN" altLang="en-US" smtClean="0"/>
              <a:t>2023/5/12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BE5804-121F-49FC-96A2-2FB52026D8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E7F8CF-5B0D-4A98-8998-EBC0F347EE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D224EA-B2C5-4DBB-84AE-F525FF7B992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3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DE3DF-A0F8-4CEC-960C-57C88553C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54337"/>
          </a:xfrm>
        </p:spPr>
        <p:txBody>
          <a:bodyPr>
            <a:normAutofit/>
          </a:bodyPr>
          <a:lstStyle/>
          <a:p>
            <a:r>
              <a:rPr lang="en-US" altLang="zh-CN" dirty="0"/>
              <a:t>Solution proposal for PIN to</a:t>
            </a:r>
            <a:r>
              <a:rPr lang="zh-CN" altLang="en-US" dirty="0"/>
              <a:t> </a:t>
            </a:r>
            <a:r>
              <a:rPr lang="en-US" altLang="zh-CN" dirty="0"/>
              <a:t>resolve Editor’s notes</a:t>
            </a:r>
            <a:endParaRPr lang="fr-F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0F72C4-A4A6-46F0-B6C6-6B41958A8D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86324"/>
            <a:ext cx="9144000" cy="983951"/>
          </a:xfrm>
        </p:spPr>
        <p:txBody>
          <a:bodyPr/>
          <a:lstStyle/>
          <a:p>
            <a:r>
              <a:rPr lang="en-US" dirty="0"/>
              <a:t>vivo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1249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A594F-0893-4FB9-ACC9-8F2121705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772299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One PIN multiple PDU Sessions of a PEGC</a:t>
            </a:r>
            <a:endParaRPr lang="fr-FR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3796E-0D38-4FB8-8875-AA3A9B5B9A5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510519"/>
            <a:ext cx="10243658" cy="5025035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r>
              <a:rPr lang="en-US" altLang="zh-CN" sz="1800" dirty="0"/>
              <a:t>Support with following principles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>
                <a:highlight>
                  <a:srgbClr val="FFFF00"/>
                </a:highlight>
              </a:rPr>
              <a:t>A new ID</a:t>
            </a:r>
            <a:r>
              <a:rPr lang="en-US" altLang="zh-CN" sz="1600" dirty="0"/>
              <a:t> (e.g., PIN Traffic ID) instead of PIN ID </a:t>
            </a:r>
            <a:r>
              <a:rPr lang="en-US" altLang="zh-CN" sz="1600" dirty="0">
                <a:highlight>
                  <a:srgbClr val="FFFF00"/>
                </a:highlight>
              </a:rPr>
              <a:t>is used for </a:t>
            </a:r>
            <a:r>
              <a:rPr lang="en-US" sz="1600" dirty="0">
                <a:highlight>
                  <a:srgbClr val="FFFF00"/>
                </a:highlight>
              </a:rPr>
              <a:t>URSP rule,</a:t>
            </a:r>
            <a:r>
              <a:rPr lang="zh-CN" altLang="en-US" sz="1600" dirty="0">
                <a:highlight>
                  <a:srgbClr val="FFFF00"/>
                </a:highlight>
              </a:rPr>
              <a:t> </a:t>
            </a:r>
            <a:r>
              <a:rPr lang="en-US" altLang="zh-CN" sz="1600" dirty="0">
                <a:highlight>
                  <a:srgbClr val="FFFF00"/>
                </a:highlight>
              </a:rPr>
              <a:t>which is not used to identifying PIN but for traffic mapping</a:t>
            </a:r>
            <a:r>
              <a:rPr lang="en-US" altLang="zh-CN" sz="1600" dirty="0"/>
              <a:t>. The URSP rule for PIN is provisioned by 5GC, </a:t>
            </a:r>
            <a:r>
              <a:rPr lang="en-US" altLang="zh-CN" sz="1600" dirty="0">
                <a:highlight>
                  <a:srgbClr val="FFFF00"/>
                </a:highlight>
              </a:rPr>
              <a:t>may</a:t>
            </a:r>
            <a:r>
              <a:rPr lang="en-US" altLang="zh-CN" sz="1600" dirty="0"/>
              <a:t> be according to the information from AF, e.g., 4.15.6.7/10 of TS 23.502</a:t>
            </a:r>
          </a:p>
          <a:p>
            <a:pPr lvl="2">
              <a:lnSpc>
                <a:spcPct val="120000"/>
              </a:lnSpc>
            </a:pPr>
            <a:r>
              <a:rPr lang="en-US" altLang="zh-CN" sz="1400" dirty="0"/>
              <a:t>From UE perspective, there’s no difference between URSP rule with a PIN Traffic ID and URSP rule with PIN ID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/>
              <a:t>PIN is managed and identified by PEMC or AF transparently to 5GS, </a:t>
            </a:r>
            <a:r>
              <a:rPr lang="en-US" altLang="zh-CN" sz="1600" dirty="0">
                <a:highlight>
                  <a:srgbClr val="FFFF00"/>
                </a:highlight>
              </a:rPr>
              <a:t>a PIN can be managed with multiple groups in application layer</a:t>
            </a:r>
            <a:r>
              <a:rPr lang="en-US" altLang="zh-CN" sz="1600" dirty="0"/>
              <a:t>, each group is identified by an External/Internal GID, </a:t>
            </a:r>
            <a:r>
              <a:rPr lang="en-US" altLang="zh-CN" sz="1600" dirty="0">
                <a:highlight>
                  <a:srgbClr val="FFFF00"/>
                </a:highlight>
              </a:rPr>
              <a:t>5GC only manages the subscription data related to External/Internal GID</a:t>
            </a:r>
            <a:r>
              <a:rPr lang="en-US" altLang="zh-CN" sz="1600" dirty="0"/>
              <a:t> (e.g., Group Data) </a:t>
            </a:r>
            <a:r>
              <a:rPr lang="en-US" altLang="zh-CN" sz="1600" dirty="0">
                <a:highlight>
                  <a:srgbClr val="FFFF00"/>
                </a:highlight>
              </a:rPr>
              <a:t>and is not aware of the PIN</a:t>
            </a:r>
            <a:endParaRPr lang="en-US" altLang="zh-CN" sz="1600" dirty="0"/>
          </a:p>
          <a:p>
            <a:pPr lvl="1"/>
            <a:endParaRPr lang="en-US" sz="1600" dirty="0"/>
          </a:p>
          <a:p>
            <a:pPr lvl="1"/>
            <a:r>
              <a:rPr lang="en-US" sz="1600" b="1" dirty="0"/>
              <a:t>Followings are out-of-SA2 scope</a:t>
            </a:r>
          </a:p>
          <a:p>
            <a:pPr lvl="1">
              <a:lnSpc>
                <a:spcPct val="120000"/>
              </a:lnSpc>
            </a:pPr>
            <a:r>
              <a:rPr lang="en-US" sz="1600" dirty="0"/>
              <a:t>It is application layer that AF interact with PEMC/PEGC to negotiate the meaning of the new ID per PIN (i.e., mapping between ID and Service Info, service info could be DNN, Domain descriptors, source/destination IP/non-IP descriptors, etc.). </a:t>
            </a:r>
            <a:r>
              <a:rPr lang="en-US" altLang="zh-CN" sz="1600" dirty="0"/>
              <a:t>The mapping info also may be configured to PINE, so that PINE knows how to send the traffic for different service</a:t>
            </a:r>
            <a:endParaRPr lang="en-US" sz="1600" dirty="0"/>
          </a:p>
          <a:p>
            <a:pPr lvl="1">
              <a:lnSpc>
                <a:spcPct val="120000"/>
              </a:lnSpc>
            </a:pPr>
            <a:r>
              <a:rPr lang="en-US" sz="1600" dirty="0"/>
              <a:t>It is implementation aspect that how PEGC maps the PINE traffic with Service ID, e.g., based on different IP address of the PINE, different tunnel, and/or different SSID/BT ID, etc. </a:t>
            </a:r>
            <a:r>
              <a:rPr lang="en-US" sz="1600" dirty="0">
                <a:highlight>
                  <a:srgbClr val="FFFF00"/>
                </a:highlight>
              </a:rPr>
              <a:t>An example is that a PINE accesses </a:t>
            </a:r>
            <a:r>
              <a:rPr lang="en-US" sz="1600" dirty="0" err="1">
                <a:highlight>
                  <a:srgbClr val="FFFF00"/>
                </a:highlight>
              </a:rPr>
              <a:t>WiFi</a:t>
            </a:r>
            <a:r>
              <a:rPr lang="en-US" sz="1600" dirty="0">
                <a:highlight>
                  <a:srgbClr val="FFFF00"/>
                </a:highlight>
              </a:rPr>
              <a:t> for internet and other/same PINE accesses BT for IMS</a:t>
            </a:r>
            <a:r>
              <a:rPr lang="en-US" sz="1600" dirty="0"/>
              <a:t>.</a:t>
            </a:r>
          </a:p>
          <a:p>
            <a:pPr lvl="1">
              <a:lnSpc>
                <a:spcPct val="120000"/>
              </a:lnSpc>
            </a:pPr>
            <a:endParaRPr lang="en-US" sz="1600" dirty="0"/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Revise CR4224 (S2-2306176, PDU Session mapping)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Revise CR4287 (S2-2306178, Identifiers for PIN) to include 5.44.2 (UE policy delivery for PIN) that PIN Traffic ID in TD of URSP rule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New CR to revise 6.6.2.1 of 23.503 accordingly</a:t>
            </a:r>
          </a:p>
          <a:p>
            <a:pPr lvl="1">
              <a:lnSpc>
                <a:spcPct val="120000"/>
              </a:lnSpc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63721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A594F-0893-4FB9-ACC9-8F2121705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772299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Procedure and UDM subscription data</a:t>
            </a:r>
            <a:endParaRPr lang="fr-FR" sz="2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3796E-0D38-4FB8-8875-AA3A9B5B9A5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395436" y="1508441"/>
            <a:ext cx="4686421" cy="5041625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/>
              <a:t>AF#1 and AF#2 are optional, which means steps 0a, 1a, and 2a are optional, pre-configuration in UDM/UDR can be used</a:t>
            </a:r>
          </a:p>
          <a:p>
            <a:pPr>
              <a:lnSpc>
                <a:spcPct val="120000"/>
              </a:lnSpc>
            </a:pPr>
            <a:r>
              <a:rPr lang="en-US" altLang="zh-CN" sz="2000" dirty="0"/>
              <a:t>AF#1 (for PIN subscription) and AF#2 (for PIN management) may not be same. </a:t>
            </a:r>
            <a:r>
              <a:rPr lang="en-US" altLang="zh-CN" sz="2000" dirty="0">
                <a:highlight>
                  <a:srgbClr val="FFFF00"/>
                </a:highlight>
              </a:rPr>
              <a:t>There’s a case that operator only deploy AF#1 for PIN subscription, while AF#2 for PIN management is a third party AF, who is not able to manage subscription</a:t>
            </a:r>
          </a:p>
          <a:p>
            <a:pPr>
              <a:lnSpc>
                <a:spcPct val="120000"/>
              </a:lnSpc>
            </a:pPr>
            <a:r>
              <a:rPr lang="en-US" sz="2000" dirty="0"/>
              <a:t>In order to indicate PCF </a:t>
            </a:r>
            <a:r>
              <a:rPr lang="en-US" sz="2000" dirty="0">
                <a:highlight>
                  <a:srgbClr val="FFFF00"/>
                </a:highlight>
              </a:rPr>
              <a:t>the URSP rule </a:t>
            </a:r>
            <a:r>
              <a:rPr lang="en-US" altLang="zh-CN" sz="2000" dirty="0">
                <a:highlight>
                  <a:srgbClr val="FFFF00"/>
                </a:highlight>
              </a:rPr>
              <a:t>for application traffic using (DNN, S-NSSAI) of PDU Session for PIN </a:t>
            </a:r>
            <a:r>
              <a:rPr lang="en-US" sz="2000" dirty="0">
                <a:highlight>
                  <a:srgbClr val="FFFF00"/>
                </a:highlight>
              </a:rPr>
              <a:t>shall not be generated to avoid application traffic of PEGC transferring over PDU Session for PIN</a:t>
            </a:r>
            <a:r>
              <a:rPr lang="en-US" sz="2400" dirty="0"/>
              <a:t>,</a:t>
            </a:r>
            <a:r>
              <a:rPr lang="en-US" sz="2100" dirty="0"/>
              <a:t> the “PIN communication indication” is included in Group Data</a:t>
            </a:r>
          </a:p>
          <a:p>
            <a:pPr>
              <a:lnSpc>
                <a:spcPct val="120000"/>
              </a:lnSpc>
            </a:pPr>
            <a:r>
              <a:rPr lang="en-US" sz="2100" dirty="0">
                <a:highlight>
                  <a:srgbClr val="FFFF00"/>
                </a:highlight>
              </a:rPr>
              <a:t>SMF applies PIN communication</a:t>
            </a:r>
            <a:r>
              <a:rPr lang="en-US" sz="2100" dirty="0"/>
              <a:t> instead of 5G VN group communication to </a:t>
            </a:r>
            <a:r>
              <a:rPr lang="en-US" sz="2100" dirty="0">
                <a:highlight>
                  <a:srgbClr val="FFFF00"/>
                </a:highlight>
              </a:rPr>
              <a:t>support device-2-device and device-2-DN communication</a:t>
            </a:r>
          </a:p>
          <a:p>
            <a:pPr>
              <a:lnSpc>
                <a:spcPct val="120000"/>
              </a:lnSpc>
            </a:pPr>
            <a:endParaRPr lang="en-US" altLang="zh-CN" sz="2400" dirty="0">
              <a:solidFill>
                <a:srgbClr val="FF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</a:rPr>
              <a:t>New CR to revise 5.29.2 of 23.501 to describe handling of the “PIN communication indication”</a:t>
            </a:r>
          </a:p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</a:rPr>
              <a:t>New CR to revise 4.15.6.3b of 23.502 to include “PIN communication indication” in Group Data, and revise 4.15.6.10 of 23.502 to enable URSP guidance for PIN</a:t>
            </a:r>
            <a:endParaRPr lang="en-US" sz="2100" dirty="0">
              <a:highlight>
                <a:srgbClr val="FFFF00"/>
              </a:highlight>
            </a:endParaRPr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BE08ECD8-3E20-435C-BDFF-3B2956E074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9952574"/>
              </p:ext>
            </p:extLst>
          </p:nvPr>
        </p:nvGraphicFramePr>
        <p:xfrm>
          <a:off x="141718" y="1378923"/>
          <a:ext cx="6200775" cy="530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8" name="Visio" r:id="rId3" imgW="6200775" imgH="5300913" progId="Visio.Drawing.15">
                  <p:embed/>
                </p:oleObj>
              </mc:Choice>
              <mc:Fallback>
                <p:oleObj name="Visio" r:id="rId3" imgW="6200775" imgH="530091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1718" y="1378923"/>
                        <a:ext cx="6200775" cy="5300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19520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A594F-0893-4FB9-ACC9-8F2121705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772299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Local switch</a:t>
            </a:r>
            <a:r>
              <a:rPr lang="en-US" altLang="zh-CN" sz="2000" dirty="0"/>
              <a:t> (support device-2-deivce communication)</a:t>
            </a:r>
            <a:endParaRPr lang="fr-FR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3796E-0D38-4FB8-8875-AA3A9B5B9A5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0874" y="1572879"/>
            <a:ext cx="10761818" cy="479423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zh-CN" sz="2000" dirty="0"/>
              <a:t>Communication between PEMCs and PEGCs of a PIN, e.g., for </a:t>
            </a:r>
            <a:r>
              <a:rPr lang="en-US" altLang="zh-CN" sz="2000" dirty="0">
                <a:highlight>
                  <a:srgbClr val="FFFF00"/>
                </a:highlight>
              </a:rPr>
              <a:t>PIN management, is enabled by reusing 5G VN group communication feature without extension</a:t>
            </a:r>
            <a:r>
              <a:rPr lang="en-US" altLang="zh-CN" sz="2000" dirty="0"/>
              <a:t>. (except</a:t>
            </a:r>
            <a:r>
              <a:rPr lang="zh-CN" altLang="en-US" sz="2000" dirty="0"/>
              <a:t> </a:t>
            </a:r>
            <a:r>
              <a:rPr lang="en-US" altLang="zh-CN" sz="2000" dirty="0"/>
              <a:t>new decision is made during the meeting that PEGC</a:t>
            </a:r>
            <a:r>
              <a:rPr lang="zh-CN" altLang="en-US" sz="2000" dirty="0"/>
              <a:t> </a:t>
            </a:r>
            <a:r>
              <a:rPr lang="en-US" altLang="zh-CN" sz="2000" dirty="0"/>
              <a:t>application</a:t>
            </a:r>
            <a:r>
              <a:rPr lang="zh-CN" altLang="en-US" sz="2000" dirty="0"/>
              <a:t> </a:t>
            </a:r>
            <a:r>
              <a:rPr lang="en-US" altLang="zh-CN" sz="2000" dirty="0"/>
              <a:t>traffic is allowed to be routed over the PDU Session for PIN)</a:t>
            </a:r>
          </a:p>
          <a:p>
            <a:pPr>
              <a:lnSpc>
                <a:spcPct val="110000"/>
              </a:lnSpc>
            </a:pPr>
            <a:r>
              <a:rPr lang="en-US" sz="2000" dirty="0">
                <a:highlight>
                  <a:srgbClr val="FFFF00"/>
                </a:highlight>
              </a:rPr>
              <a:t>5G VN local switch</a:t>
            </a:r>
            <a:r>
              <a:rPr lang="en-US" sz="2000" dirty="0"/>
              <a:t> in 5.8.2.13.1 of 23.502 </a:t>
            </a:r>
            <a:r>
              <a:rPr lang="en-US" sz="2000" dirty="0">
                <a:highlight>
                  <a:srgbClr val="FFFF00"/>
                </a:highlight>
              </a:rPr>
              <a:t>is based on </a:t>
            </a:r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UE IP address</a:t>
            </a:r>
            <a:r>
              <a:rPr lang="en-US" altLang="zh-CN" sz="2000" dirty="0"/>
              <a:t> and CN tunnel info</a:t>
            </a:r>
            <a:r>
              <a:rPr lang="en-US" sz="2000" dirty="0"/>
              <a:t>, which means the local switch is full-meshed among UEs, while </a:t>
            </a:r>
            <a:r>
              <a:rPr lang="en-US" sz="2000" dirty="0">
                <a:highlight>
                  <a:srgbClr val="FFFF00"/>
                </a:highlight>
              </a:rPr>
              <a:t>PINE-PINE indirect communication is </a:t>
            </a:r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not</a:t>
            </a:r>
            <a:r>
              <a:rPr lang="en-US" sz="2000" dirty="0">
                <a:highlight>
                  <a:srgbClr val="FFFF00"/>
                </a:highlight>
              </a:rPr>
              <a:t> </a:t>
            </a:r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full-meshed among PINEs </a:t>
            </a:r>
            <a:r>
              <a:rPr lang="en-US" sz="2000" dirty="0">
                <a:highlight>
                  <a:srgbClr val="FFFF00"/>
                </a:highlight>
              </a:rPr>
              <a:t>and may be based on </a:t>
            </a:r>
            <a:r>
              <a:rPr lang="en-US" sz="2000" b="1" dirty="0">
                <a:solidFill>
                  <a:srgbClr val="FF0000"/>
                </a:solidFill>
                <a:highlight>
                  <a:srgbClr val="FFFF00"/>
                </a:highlight>
              </a:rPr>
              <a:t>PINE IP address</a:t>
            </a:r>
            <a:r>
              <a:rPr lang="en-US" sz="2000" dirty="0"/>
              <a:t>, extension for PIN is needed</a:t>
            </a:r>
          </a:p>
          <a:p>
            <a:pPr>
              <a:lnSpc>
                <a:spcPct val="110000"/>
              </a:lnSpc>
            </a:pPr>
            <a:r>
              <a:rPr lang="en-US" altLang="zh-CN" sz="2000" dirty="0"/>
              <a:t>PINE-PINE indirect communication via 5GS needs to be configured by SMF to UPF according to input, e.g., from AF</a:t>
            </a:r>
          </a:p>
          <a:p>
            <a:pPr lvl="1">
              <a:lnSpc>
                <a:spcPct val="110000"/>
              </a:lnSpc>
            </a:pPr>
            <a:r>
              <a:rPr lang="en-US" altLang="zh-CN" sz="1600" dirty="0"/>
              <a:t>Text described in 5.44.3.2: </a:t>
            </a:r>
            <a:r>
              <a:rPr lang="en-GB" altLang="zh-CN" sz="1600" dirty="0"/>
              <a:t>“</a:t>
            </a:r>
            <a:r>
              <a:rPr lang="en-GB" altLang="zh-CN" sz="1600" i="1" dirty="0">
                <a:highlight>
                  <a:srgbClr val="FFFF00"/>
                </a:highlight>
              </a:rPr>
              <a:t>An AF supports PIN service may also influence traffic routing for PDU sessions for PIN traffic</a:t>
            </a:r>
            <a:r>
              <a:rPr lang="en-GB" altLang="zh-CN" sz="1600" dirty="0"/>
              <a:t>”</a:t>
            </a:r>
            <a:endParaRPr lang="en-US" altLang="zh-CN" sz="1600" dirty="0"/>
          </a:p>
          <a:p>
            <a:pPr>
              <a:lnSpc>
                <a:spcPct val="110000"/>
              </a:lnSpc>
            </a:pPr>
            <a:r>
              <a:rPr lang="en-US" sz="2000" dirty="0"/>
              <a:t>In order to support PINE-PINE indirect communication via 5GS, SMF </a:t>
            </a:r>
            <a:r>
              <a:rPr lang="en-US" sz="2000" dirty="0">
                <a:highlight>
                  <a:srgbClr val="FFFF00"/>
                </a:highlight>
              </a:rPr>
              <a:t>may</a:t>
            </a:r>
            <a:r>
              <a:rPr lang="en-US" sz="2000" dirty="0"/>
              <a:t> reuse local switch mechanism for 5G VN </a:t>
            </a:r>
            <a:r>
              <a:rPr lang="en-US" sz="2000" dirty="0">
                <a:highlight>
                  <a:srgbClr val="FFFF00"/>
                </a:highlight>
              </a:rPr>
              <a:t>with addition that Source and Destination Address are included in PDRs </a:t>
            </a:r>
            <a:r>
              <a:rPr lang="en-US" sz="2000" dirty="0"/>
              <a:t>described in clause 5.8.2.13.1, wh</a:t>
            </a:r>
            <a:r>
              <a:rPr lang="en-US" altLang="zh-CN" sz="2000" dirty="0"/>
              <a:t>ose values</a:t>
            </a:r>
            <a:r>
              <a:rPr lang="en-US" sz="2000" dirty="0"/>
              <a:t> are set according to Traffic Description received by SMF, e.g., as described in clause 4.3.6 of 23.502</a:t>
            </a:r>
          </a:p>
          <a:p>
            <a:pPr>
              <a:lnSpc>
                <a:spcPct val="110000"/>
              </a:lnSpc>
            </a:pPr>
            <a:endParaRPr lang="en-US" altLang="zh-CN" sz="1800" dirty="0">
              <a:solidFill>
                <a:srgbClr val="FF0000"/>
              </a:solidFill>
            </a:endParaRPr>
          </a:p>
          <a:p>
            <a:pPr>
              <a:lnSpc>
                <a:spcPct val="11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Revise CR4326 (S2-2304887, PEMC handling) to add NOTE that PEMC-PEGC communication reuses 5G VN group communication</a:t>
            </a:r>
          </a:p>
          <a:p>
            <a:pPr>
              <a:lnSpc>
                <a:spcPct val="110000"/>
              </a:lnSpc>
            </a:pPr>
            <a:r>
              <a:rPr lang="en-US" altLang="zh-CN" sz="1800" dirty="0">
                <a:solidFill>
                  <a:srgbClr val="FF0000"/>
                </a:solidFill>
              </a:rPr>
              <a:t>Revise CR4450 (S2-2306180, 5.44.3.2 Session management) to describe device-2-device/DN communication configuration that </a:t>
            </a:r>
            <a:r>
              <a:rPr lang="en-US" altLang="zh-CN" sz="1800" dirty="0">
                <a:solidFill>
                  <a:srgbClr val="FF0000"/>
                </a:solidFill>
                <a:highlight>
                  <a:srgbClr val="FFFF00"/>
                </a:highlight>
              </a:rPr>
              <a:t>PDR/FAR may be used</a:t>
            </a:r>
            <a:r>
              <a:rPr lang="en-US" altLang="zh-CN" sz="1800" dirty="0">
                <a:solidFill>
                  <a:srgbClr val="FF0000"/>
                </a:solidFill>
              </a:rPr>
              <a:t>, and if used, Source and Destination Address are included</a:t>
            </a:r>
            <a:endParaRPr lang="en-US" altLang="zh-CN" sz="18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10000"/>
              </a:lnSpc>
            </a:pPr>
            <a:endParaRPr lang="en-US" sz="2000" dirty="0"/>
          </a:p>
          <a:p>
            <a:pPr>
              <a:lnSpc>
                <a:spcPct val="110000"/>
              </a:lnSpc>
            </a:pP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31152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4767</TotalTime>
  <Words>825</Words>
  <Application>Microsoft Office PowerPoint</Application>
  <PresentationFormat>宽屏</PresentationFormat>
  <Paragraphs>34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 </vt:lpstr>
      <vt:lpstr>等线</vt:lpstr>
      <vt:lpstr>等线 Light</vt:lpstr>
      <vt:lpstr>Arial</vt:lpstr>
      <vt:lpstr>Calibri</vt:lpstr>
      <vt:lpstr>Calibri Light</vt:lpstr>
      <vt:lpstr>Office Theme</vt:lpstr>
      <vt:lpstr>自定义设计方案</vt:lpstr>
      <vt:lpstr>Microsoft Visio 绘图</vt:lpstr>
      <vt:lpstr>Solution proposal for PIN to resolve Editor’s notes</vt:lpstr>
      <vt:lpstr>One PIN multiple PDU Sessions of a PEGC</vt:lpstr>
      <vt:lpstr>Procedure and UDM subscription data</vt:lpstr>
      <vt:lpstr>Local switch (support device-2-deivce communication)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PIN  vs 5G VN</dc:title>
  <dc:creator>Huawei2</dc:creator>
  <cp:lastModifiedBy>vivo-Zhenhua</cp:lastModifiedBy>
  <cp:revision>1469</cp:revision>
  <dcterms:created xsi:type="dcterms:W3CDTF">2023-03-24T14:14:01Z</dcterms:created>
  <dcterms:modified xsi:type="dcterms:W3CDTF">2023-05-12T08:05:20Z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1679666696</vt:lpwstr>
  </property>
</Properties>
</file>